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7" r:id="rId13"/>
    <p:sldId id="266" r:id="rId14"/>
    <p:sldId id="271" r:id="rId15"/>
    <p:sldId id="269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-15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3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434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24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7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1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899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79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702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044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082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62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997EA3-0CF4-4D45-B06F-F924E2CA6779}" type="datetimeFigureOut">
              <a:rPr lang="en-US" smtClean="0"/>
              <a:t>12/11/13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0C4D94-82D8-D248-80F4-32FD288D3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359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0578" y="2130425"/>
            <a:ext cx="7117040" cy="1470025"/>
          </a:xfrm>
        </p:spPr>
        <p:txBody>
          <a:bodyPr>
            <a:noAutofit/>
          </a:bodyPr>
          <a:lstStyle/>
          <a:p>
            <a:r>
              <a:rPr lang="en-US" sz="5400" dirty="0" smtClean="0"/>
              <a:t>Steganography in Computer Vision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Kevin Simons</a:t>
            </a:r>
          </a:p>
          <a:p>
            <a:r>
              <a:rPr lang="en-US" dirty="0" smtClean="0"/>
              <a:t>Tim Brown</a:t>
            </a:r>
          </a:p>
          <a:p>
            <a:r>
              <a:rPr lang="en-US" dirty="0" smtClean="0"/>
              <a:t>Amrit Kashyap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41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Mask And Recombination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5878359" cy="513130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Unlike the apple and orange combination, our mask puts the contrast image in the middle</a:t>
            </a:r>
          </a:p>
          <a:p>
            <a:r>
              <a:rPr lang="en-US" dirty="0" smtClean="0"/>
              <a:t>There are two advantages to this. The foremost is we have 4 borders to check during the decoding process. Second the edges are unchanged with becomes important during tiling. </a:t>
            </a:r>
          </a:p>
          <a:p>
            <a:r>
              <a:rPr lang="en-US" dirty="0" smtClean="0"/>
              <a:t>The masks are blurred and are opposites of each other. White indicates 100% while black indicates 0%.</a:t>
            </a:r>
            <a:endParaRPr lang="en-US" dirty="0"/>
          </a:p>
        </p:txBody>
      </p:sp>
      <p:pic>
        <p:nvPicPr>
          <p:cNvPr id="4" name="Picture 3" descr="maskExampleFeathere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2345" y="1668861"/>
            <a:ext cx="1834905" cy="1633266"/>
          </a:xfrm>
          <a:prstGeom prst="rect">
            <a:avLst/>
          </a:prstGeom>
          <a:ln w="3175" cmpd="sng">
            <a:solidFill>
              <a:srgbClr val="1F497D"/>
            </a:solidFill>
            <a:prstDash val="dot"/>
          </a:ln>
        </p:spPr>
      </p:pic>
      <p:pic>
        <p:nvPicPr>
          <p:cNvPr id="5" name="Picture 4" descr="maskbExampledFeathered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3" r="5663"/>
          <a:stretch/>
        </p:blipFill>
        <p:spPr>
          <a:xfrm>
            <a:off x="6600705" y="4126848"/>
            <a:ext cx="2086095" cy="19539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21670" y="6179614"/>
            <a:ext cx="1423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Mask B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921670" y="3415053"/>
            <a:ext cx="1423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Mask 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065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965" y="274638"/>
            <a:ext cx="8568357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Example: No Blending, Extreme Contrast</a:t>
            </a:r>
            <a:endParaRPr lang="en-US" sz="4000" dirty="0"/>
          </a:p>
        </p:txBody>
      </p:sp>
      <p:pic>
        <p:nvPicPr>
          <p:cNvPr id="4" name="Content Placeholder 3" descr="noBlendAppl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4" b="-204"/>
          <a:stretch/>
        </p:blipFill>
        <p:spPr>
          <a:xfrm>
            <a:off x="2256534" y="1180373"/>
            <a:ext cx="4858195" cy="4877976"/>
          </a:xfrm>
        </p:spPr>
      </p:pic>
      <p:sp>
        <p:nvSpPr>
          <p:cNvPr id="6" name="TextBox 5"/>
          <p:cNvSpPr txBox="1"/>
          <p:nvPr/>
        </p:nvSpPr>
        <p:spPr>
          <a:xfrm>
            <a:off x="2256534" y="6337485"/>
            <a:ext cx="453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Middle has been darkened by 70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446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Example: </a:t>
            </a:r>
            <a:r>
              <a:rPr lang="en-US" sz="4000" dirty="0" smtClean="0"/>
              <a:t>Blending, Extreme </a:t>
            </a:r>
            <a:r>
              <a:rPr lang="en-US" sz="4000" dirty="0"/>
              <a:t>Contrast</a:t>
            </a:r>
          </a:p>
        </p:txBody>
      </p:sp>
      <p:pic>
        <p:nvPicPr>
          <p:cNvPr id="4" name="Content Placeholder 3" descr="extremeAppleExampl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" b="49"/>
          <a:stretch/>
        </p:blipFill>
        <p:spPr>
          <a:xfrm>
            <a:off x="2190750" y="1236200"/>
            <a:ext cx="4876800" cy="4872037"/>
          </a:xfrm>
        </p:spPr>
      </p:pic>
      <p:sp>
        <p:nvSpPr>
          <p:cNvPr id="5" name="TextBox 4"/>
          <p:cNvSpPr txBox="1"/>
          <p:nvPr/>
        </p:nvSpPr>
        <p:spPr>
          <a:xfrm>
            <a:off x="2298399" y="6252626"/>
            <a:ext cx="453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Middle has been darkened by 70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352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</a:t>
            </a:r>
            <a:r>
              <a:rPr lang="en-US" dirty="0" smtClean="0"/>
              <a:t>Blending</a:t>
            </a:r>
            <a:endParaRPr lang="en-US" dirty="0"/>
          </a:p>
        </p:txBody>
      </p:sp>
      <p:pic>
        <p:nvPicPr>
          <p:cNvPr id="6" name="Content Placeholder 5" descr="singelBlendedAppl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7" r="-427"/>
          <a:stretch/>
        </p:blipFill>
        <p:spPr>
          <a:xfrm>
            <a:off x="2186759" y="1319940"/>
            <a:ext cx="4863199" cy="4822030"/>
          </a:xfrm>
        </p:spPr>
      </p:pic>
      <p:sp>
        <p:nvSpPr>
          <p:cNvPr id="7" name="TextBox 6"/>
          <p:cNvSpPr txBox="1"/>
          <p:nvPr/>
        </p:nvSpPr>
        <p:spPr>
          <a:xfrm>
            <a:off x="2298399" y="6252626"/>
            <a:ext cx="453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Middle has been darkened by 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844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Decoding Single 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recipient of the apple image (with a fixed square size) can then run a decode function which determines if the middle contrast was raised of lowered. </a:t>
            </a:r>
          </a:p>
          <a:p>
            <a:r>
              <a:rPr lang="en-US" dirty="0" smtClean="0"/>
              <a:t>The contrast change is determined by looking on each side of all 4 seams and taking a derivative on the pixel intensity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622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While the single blend looks good, you can only encode one bit of information</a:t>
            </a:r>
          </a:p>
          <a:p>
            <a:r>
              <a:rPr lang="en-US" dirty="0" smtClean="0"/>
              <a:t>Instead, we will break the image into sub-images and for each image we will raise or lower the contrast of the center and then blend. </a:t>
            </a:r>
            <a:endParaRPr lang="en-US" dirty="0"/>
          </a:p>
          <a:p>
            <a:r>
              <a:rPr lang="en-US" dirty="0" smtClean="0"/>
              <a:t>The sub-images will pieces without issue because the contrast change is in the middle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205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Hyper-Parameters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hyper-parameter of this problem is the square size to lighten or darken. </a:t>
            </a:r>
          </a:p>
          <a:p>
            <a:r>
              <a:rPr lang="en-US" dirty="0" smtClean="0"/>
              <a:t>A smaller square size will allow us to encode more information</a:t>
            </a:r>
          </a:p>
          <a:p>
            <a:r>
              <a:rPr lang="en-US" dirty="0" smtClean="0"/>
              <a:t>However, smaller square sizes can be more prone to local changes in the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6806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Amount of Contrast Change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112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pseudo-hyper parameter is the amount is the magnitude of the contrast we increase or decrease on the center of each sub-image</a:t>
            </a:r>
          </a:p>
          <a:p>
            <a:r>
              <a:rPr lang="en-US" dirty="0" smtClean="0"/>
              <a:t>The larger the change the more confidence we have in recovering the message; however the easier it is to see</a:t>
            </a:r>
          </a:p>
          <a:p>
            <a:r>
              <a:rPr lang="en-US" dirty="0" smtClean="0"/>
              <a:t>We solved both of these problems with cross validation. We would encode bits with different hype-parameters and determine the percentage that could be recovered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23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Percentage recovered with varying square size and contrast</a:t>
            </a:r>
            <a:endParaRPr lang="en-US" dirty="0"/>
          </a:p>
        </p:txBody>
      </p:sp>
      <p:pic>
        <p:nvPicPr>
          <p:cNvPr id="7" name="Content Placeholder 6" descr="squareContrastRaw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88" t="5861" r="7464" b="6148"/>
          <a:stretch/>
        </p:blipFill>
        <p:spPr>
          <a:xfrm>
            <a:off x="2246752" y="1549199"/>
            <a:ext cx="5067279" cy="4703427"/>
          </a:xfrm>
        </p:spPr>
      </p:pic>
      <p:sp>
        <p:nvSpPr>
          <p:cNvPr id="8" name="TextBox 7"/>
          <p:cNvSpPr txBox="1"/>
          <p:nvPr/>
        </p:nvSpPr>
        <p:spPr>
          <a:xfrm rot="16200000">
            <a:off x="893120" y="3782280"/>
            <a:ext cx="2079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Contrast Magnitude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501595" y="6252626"/>
            <a:ext cx="2079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Square Size (x 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670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Reed–Solomon </a:t>
            </a:r>
            <a:r>
              <a:rPr lang="en-US" dirty="0" smtClean="0"/>
              <a:t>Error Correction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010" y="1600200"/>
            <a:ext cx="8498582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We then calculated the number of bits our message needed based on the length of the message. </a:t>
            </a:r>
          </a:p>
          <a:p>
            <a:r>
              <a:rPr lang="en-US" dirty="0" smtClean="0"/>
              <a:t>We know that a Reed-Solomon error correction code needs an additional (error percentage) * (2) * (number of bits for message)</a:t>
            </a:r>
          </a:p>
          <a:p>
            <a:r>
              <a:rPr lang="en-US" dirty="0" smtClean="0"/>
              <a:t>We then a searched this cross-validation for the smallest contrast and box- size that allowed us to send enough bits with Reed-Solomon correction with the calculated percent error to guarantee the message could be recovered by the user.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750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Steganography: 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2894" y="1600200"/>
            <a:ext cx="7270543" cy="452596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is the art and science of encoding hidden messages in such a way that no one, apart from the sender and intended recipient, suspects the existence of the message</a:t>
            </a:r>
          </a:p>
        </p:txBody>
      </p:sp>
    </p:spTree>
    <p:extLst>
      <p:ext uri="{BB962C8B-B14F-4D97-AF65-F5344CB8AC3E}">
        <p14:creationId xmlns:p14="http://schemas.microsoft.com/office/powerpoint/2010/main" val="393831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3019"/>
            <a:ext cx="8229600" cy="841902"/>
          </a:xfrm>
        </p:spPr>
        <p:txBody>
          <a:bodyPr/>
          <a:lstStyle/>
          <a:p>
            <a:r>
              <a:rPr lang="en-US" dirty="0" smtClean="0"/>
              <a:t>Results:</a:t>
            </a:r>
            <a:endParaRPr lang="en-US" dirty="0"/>
          </a:p>
        </p:txBody>
      </p:sp>
      <p:pic>
        <p:nvPicPr>
          <p:cNvPr id="6" name="Content Placeholder 5" descr="forestTiledBlended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55" b="711"/>
          <a:stretch/>
        </p:blipFill>
        <p:spPr>
          <a:xfrm>
            <a:off x="1129538" y="1064921"/>
            <a:ext cx="6884924" cy="4964575"/>
          </a:xfrm>
        </p:spPr>
      </p:pic>
      <p:sp>
        <p:nvSpPr>
          <p:cNvPr id="5" name="TextBox 4"/>
          <p:cNvSpPr txBox="1"/>
          <p:nvPr/>
        </p:nvSpPr>
        <p:spPr>
          <a:xfrm>
            <a:off x="788281" y="5980836"/>
            <a:ext cx="791247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Square Size = 3, Contrast = 5, 205 bits needed. 88% correct.</a:t>
            </a:r>
          </a:p>
          <a:p>
            <a:pPr algn="ctr"/>
            <a:r>
              <a:rPr lang="en-US" sz="2400" dirty="0"/>
              <a:t>This image says “Hello CS 280 Class :)”</a:t>
            </a:r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8810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9028"/>
            <a:ext cx="8229600" cy="1009383"/>
          </a:xfrm>
        </p:spPr>
        <p:txBody>
          <a:bodyPr/>
          <a:lstStyle/>
          <a:p>
            <a:r>
              <a:rPr lang="en-US" dirty="0" smtClean="0"/>
              <a:t>Increased Contrast </a:t>
            </a:r>
            <a:r>
              <a:rPr lang="en-US" dirty="0"/>
              <a:t>Magnitude</a:t>
            </a:r>
          </a:p>
        </p:txBody>
      </p:sp>
      <p:pic>
        <p:nvPicPr>
          <p:cNvPr id="6" name="Content Placeholder 5" descr="forestTiledExtrem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" r="588"/>
          <a:stretch/>
        </p:blipFill>
        <p:spPr>
          <a:xfrm>
            <a:off x="1177925" y="1019175"/>
            <a:ext cx="6788150" cy="4960938"/>
          </a:xfrm>
        </p:spPr>
      </p:pic>
      <p:sp>
        <p:nvSpPr>
          <p:cNvPr id="5" name="TextBox 4"/>
          <p:cNvSpPr txBox="1"/>
          <p:nvPr/>
        </p:nvSpPr>
        <p:spPr>
          <a:xfrm>
            <a:off x="788281" y="5980836"/>
            <a:ext cx="791247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Square Size = 3, Contrast = 65, 205 bits needed. 88% correct.</a:t>
            </a:r>
          </a:p>
          <a:p>
            <a:pPr algn="ctr"/>
            <a:r>
              <a:rPr lang="en-US" sz="2400" dirty="0"/>
              <a:t>This image says “Hello CS 280 Class :)”</a:t>
            </a:r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43200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373"/>
            <a:ext cx="8229600" cy="1143000"/>
          </a:xfrm>
        </p:spPr>
        <p:txBody>
          <a:bodyPr/>
          <a:lstStyle/>
          <a:p>
            <a:r>
              <a:rPr lang="en-US" dirty="0" smtClean="0"/>
              <a:t>Same Message in Leaves</a:t>
            </a:r>
            <a:endParaRPr lang="en-US" dirty="0"/>
          </a:p>
        </p:txBody>
      </p:sp>
      <p:pic>
        <p:nvPicPr>
          <p:cNvPr id="5" name="Content Placeholder 4" descr="leavesTiledBlended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10" b="-747"/>
          <a:stretch/>
        </p:blipFill>
        <p:spPr>
          <a:xfrm>
            <a:off x="1318407" y="1019235"/>
            <a:ext cx="6507187" cy="4961601"/>
          </a:xfrm>
        </p:spPr>
      </p:pic>
      <p:sp>
        <p:nvSpPr>
          <p:cNvPr id="4" name="TextBox 3"/>
          <p:cNvSpPr txBox="1"/>
          <p:nvPr/>
        </p:nvSpPr>
        <p:spPr>
          <a:xfrm>
            <a:off x="788281" y="5980836"/>
            <a:ext cx="7912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Square Size = 2, Contrast = 8, 202 bits needed. 84% correct.</a:t>
            </a:r>
          </a:p>
        </p:txBody>
      </p:sp>
    </p:spTree>
    <p:extLst>
      <p:ext uri="{BB962C8B-B14F-4D97-AF65-F5344CB8AC3E}">
        <p14:creationId xmlns:p14="http://schemas.microsoft.com/office/powerpoint/2010/main" val="26136542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leavesTiledExtrem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5" b="324"/>
          <a:stretch/>
        </p:blipFill>
        <p:spPr>
          <a:xfrm>
            <a:off x="1214366" y="950689"/>
            <a:ext cx="6715269" cy="4956622"/>
          </a:xfrm>
        </p:spPr>
      </p:pic>
      <p:sp>
        <p:nvSpPr>
          <p:cNvPr id="4" name="TextBox 3"/>
          <p:cNvSpPr txBox="1"/>
          <p:nvPr/>
        </p:nvSpPr>
        <p:spPr>
          <a:xfrm>
            <a:off x="788281" y="5980836"/>
            <a:ext cx="7912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Square Size </a:t>
            </a:r>
            <a:r>
              <a:rPr lang="en-US" sz="2400" dirty="0"/>
              <a:t>= 2</a:t>
            </a:r>
            <a:r>
              <a:rPr lang="en-US" sz="2400" dirty="0" smtClean="0"/>
              <a:t>, Contrast = 56, 202 bits needed. 84% correct.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7200" y="149028"/>
            <a:ext cx="8229600" cy="10093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Increased Contrast Magnitude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642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Interested In: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2894" y="1600200"/>
            <a:ext cx="7270543" cy="452596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Encode bits in images in various ways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How many bits could we reliably send?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Do you need the original image?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What is the image invariant too?</a:t>
            </a:r>
            <a:br>
              <a:rPr lang="en-US" dirty="0" smtClean="0"/>
            </a:br>
            <a:endParaRPr lang="en-US" dirty="0" smtClean="0"/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813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an image and have a message you intend to encode</a:t>
            </a:r>
          </a:p>
          <a:p>
            <a:r>
              <a:rPr lang="en-US" dirty="0" smtClean="0"/>
              <a:t>Change the least significant bit of each color-band on every pixel of the image</a:t>
            </a:r>
          </a:p>
          <a:p>
            <a:r>
              <a:rPr lang="en-US" dirty="0" smtClean="0"/>
              <a:t>Go across the image from left to right and then from top to bottom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503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Positive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919" y="1417638"/>
            <a:ext cx="8488117" cy="147840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Can send incredible amount of bits. (Height of image) * (Width of </a:t>
            </a:r>
            <a:r>
              <a:rPr lang="en-US" dirty="0"/>
              <a:t>image</a:t>
            </a:r>
            <a:r>
              <a:rPr lang="en-US" dirty="0" smtClean="0"/>
              <a:t>) * 3. </a:t>
            </a:r>
          </a:p>
          <a:p>
            <a:r>
              <a:rPr lang="en-US" dirty="0" smtClean="0"/>
              <a:t>This image could encode 4,624,650 </a:t>
            </a:r>
            <a:r>
              <a:rPr lang="en-US" dirty="0"/>
              <a:t>bits or </a:t>
            </a:r>
            <a:r>
              <a:rPr lang="en-US" dirty="0" smtClean="0"/>
              <a:t>578,081 </a:t>
            </a:r>
            <a:r>
              <a:rPr lang="en-US" dirty="0" err="1"/>
              <a:t>ascii</a:t>
            </a:r>
            <a:r>
              <a:rPr lang="en-US" dirty="0"/>
              <a:t> </a:t>
            </a:r>
            <a:r>
              <a:rPr lang="en-US" dirty="0" smtClean="0"/>
              <a:t>characters.</a:t>
            </a:r>
          </a:p>
          <a:p>
            <a:r>
              <a:rPr lang="en-US" dirty="0" smtClean="0"/>
              <a:t>Image looks unchanged to human eye and message is perfectly reconstructed:</a:t>
            </a:r>
            <a:endParaRPr lang="en-US" dirty="0"/>
          </a:p>
        </p:txBody>
      </p:sp>
      <p:pic>
        <p:nvPicPr>
          <p:cNvPr id="4" name="Picture 3" descr="modifi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09" y="2896038"/>
            <a:ext cx="3917611" cy="2936842"/>
          </a:xfrm>
          <a:prstGeom prst="rect">
            <a:avLst/>
          </a:prstGeom>
        </p:spPr>
      </p:pic>
      <p:pic>
        <p:nvPicPr>
          <p:cNvPr id="5" name="Picture 4" descr="leav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424" y="2896038"/>
            <a:ext cx="3917612" cy="293684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58263" y="5832880"/>
            <a:ext cx="2525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Modified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08797" y="5832880"/>
            <a:ext cx="2525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Original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52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Negative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Completely lose the message if any type of compression is applied</a:t>
            </a:r>
          </a:p>
          <a:p>
            <a:r>
              <a:rPr lang="en-US" dirty="0" smtClean="0"/>
              <a:t>When we saved the image as a .jpg and then attempted to read it and re-construct the message we retrieved 49.98%. Garbage. You must save as a .</a:t>
            </a:r>
            <a:r>
              <a:rPr lang="en-US" dirty="0" err="1" smtClean="0"/>
              <a:t>png</a:t>
            </a:r>
            <a:r>
              <a:rPr lang="en-US" dirty="0" smtClean="0"/>
              <a:t> or some lossless format</a:t>
            </a:r>
          </a:p>
          <a:p>
            <a:r>
              <a:rPr lang="en-US" dirty="0" smtClean="0"/>
              <a:t>Is not invariant to any scaling shifts or contrast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52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Contrast Tiling and Blending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 certain regions of the image, simply modify the contrast a small amount</a:t>
            </a:r>
          </a:p>
          <a:p>
            <a:r>
              <a:rPr lang="en-US" dirty="0" smtClean="0"/>
              <a:t>Increasing the contrast would signify a 1 and decreasing the contrast would signify a 0</a:t>
            </a:r>
          </a:p>
          <a:p>
            <a:r>
              <a:rPr lang="en-US" dirty="0" smtClean="0"/>
              <a:t>After modifying the contrast we blend it back into the original image to preserver the image</a:t>
            </a:r>
          </a:p>
          <a:p>
            <a:r>
              <a:rPr lang="en-US" dirty="0" smtClean="0"/>
              <a:t>Taking advantage of people’s weak contrast sensitivity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88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721507"/>
          </a:xfrm>
        </p:spPr>
        <p:txBody>
          <a:bodyPr/>
          <a:lstStyle/>
          <a:p>
            <a:r>
              <a:rPr lang="en-US" dirty="0" smtClean="0"/>
              <a:t>We will read in the same image twice and on the second one we will lower contrast to signify a 0</a:t>
            </a:r>
          </a:p>
          <a:p>
            <a:endParaRPr lang="en-US" dirty="0"/>
          </a:p>
        </p:txBody>
      </p:sp>
      <p:pic>
        <p:nvPicPr>
          <p:cNvPr id="5" name="Picture 4" descr="normalAppl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98" y="3642712"/>
            <a:ext cx="2367563" cy="23675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90868" y="6165657"/>
            <a:ext cx="1046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NORMAL</a:t>
            </a:r>
          </a:p>
        </p:txBody>
      </p:sp>
      <p:pic>
        <p:nvPicPr>
          <p:cNvPr id="8" name="Picture 7" descr="darkerAppl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712" y="3642712"/>
            <a:ext cx="2367563" cy="236756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413428" y="6165657"/>
            <a:ext cx="1046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DARKER</a:t>
            </a:r>
          </a:p>
        </p:txBody>
      </p:sp>
    </p:spTree>
    <p:extLst>
      <p:ext uri="{BB962C8B-B14F-4D97-AF65-F5344CB8AC3E}">
        <p14:creationId xmlns:p14="http://schemas.microsoft.com/office/powerpoint/2010/main" val="3451759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Blending the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then create </a:t>
            </a:r>
            <a:r>
              <a:rPr lang="en-US" dirty="0"/>
              <a:t>a </a:t>
            </a:r>
            <a:r>
              <a:rPr lang="en-US" dirty="0" smtClean="0"/>
              <a:t>Laplacian pyramid of each image. We also create a Gaussian pyramid with the same number of levels of the mask.</a:t>
            </a:r>
          </a:p>
          <a:p>
            <a:r>
              <a:rPr lang="en-US" dirty="0" smtClean="0"/>
              <a:t>We then use the mask to create a new Laplacian pyramid that is the combination of each image. </a:t>
            </a:r>
          </a:p>
          <a:p>
            <a:r>
              <a:rPr lang="en-US" dirty="0" smtClean="0"/>
              <a:t>We then collapse the pyramid to finish creating the new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085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932</Words>
  <Application>Microsoft Macintosh PowerPoint</Application>
  <PresentationFormat>On-screen Show (4:3)</PresentationFormat>
  <Paragraphs>82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Steganography in Computer Vision</vt:lpstr>
      <vt:lpstr>Steganography: </vt:lpstr>
      <vt:lpstr>Interested In:</vt:lpstr>
      <vt:lpstr>Naïve Solution</vt:lpstr>
      <vt:lpstr>Positive Results</vt:lpstr>
      <vt:lpstr>Negative Results</vt:lpstr>
      <vt:lpstr>Contrast Tiling and Blending</vt:lpstr>
      <vt:lpstr>Single Example</vt:lpstr>
      <vt:lpstr>Blending the Images</vt:lpstr>
      <vt:lpstr>Mask And Recombination</vt:lpstr>
      <vt:lpstr>Example: No Blending, Extreme Contrast</vt:lpstr>
      <vt:lpstr>Example: Blending, Extreme Contrast</vt:lpstr>
      <vt:lpstr>Example: Blending</vt:lpstr>
      <vt:lpstr>Decoding Single Image</vt:lpstr>
      <vt:lpstr>Tiling</vt:lpstr>
      <vt:lpstr>Hyper-Parameters</vt:lpstr>
      <vt:lpstr>Amount of Contrast Change</vt:lpstr>
      <vt:lpstr>Percentage recovered with varying square size and contrast</vt:lpstr>
      <vt:lpstr>Reed–Solomon Error Correction</vt:lpstr>
      <vt:lpstr>Results:</vt:lpstr>
      <vt:lpstr>Increased Contrast Magnitude</vt:lpstr>
      <vt:lpstr>Same Message in Leaves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 Simons</dc:creator>
  <cp:lastModifiedBy>Kevin  Simons</cp:lastModifiedBy>
  <cp:revision>31</cp:revision>
  <dcterms:created xsi:type="dcterms:W3CDTF">2013-12-12T02:48:13Z</dcterms:created>
  <dcterms:modified xsi:type="dcterms:W3CDTF">2013-12-12T06:37:13Z</dcterms:modified>
</cp:coreProperties>
</file>

<file path=docProps/thumbnail.jpeg>
</file>